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0" r:id="rId6"/>
    <p:sldId id="261" r:id="rId7"/>
    <p:sldId id="262" r:id="rId8"/>
    <p:sldId id="287" r:id="rId9"/>
    <p:sldId id="28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7772400" cy="10058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0" name="PlaceHolder 7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1" name="PlaceHolder 7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Line 1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Line 1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20"/>
          <p:cNvSpPr/>
          <p:nvPr/>
        </p:nvSpPr>
        <p:spPr>
          <a:xfrm rot="10800000">
            <a:off x="842760" y="5666040"/>
            <a:ext cx="842400" cy="5665680"/>
          </a:xfrm>
          <a:prstGeom prst="triangle">
            <a:avLst>
              <a:gd name="adj" fmla="val 10000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1506960" y="2404440"/>
            <a:ext cx="7766640" cy="164592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en-US" sz="5400" b="0" strike="noStrike" spc="-1">
                <a:solidFill>
                  <a:srgbClr val="90C226"/>
                </a:solidFill>
                <a:latin typeface="Trebuchet MS"/>
              </a:rPr>
              <a:t>Haga clic para modificar el estilo de título del patrón</a:t>
            </a:r>
            <a:endParaRPr lang="en-US" sz="54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5FECC6F-3528-4717-8BBA-EC2404342A40}" type="datetime">
              <a:rPr lang="es-ES" sz="900" b="0" strike="noStrike" spc="-1">
                <a:solidFill>
                  <a:srgbClr val="8B8B8B"/>
                </a:solidFill>
                <a:latin typeface="Trebuchet MS"/>
              </a:rPr>
              <a:t>19/01/2018</a:t>
            </a:fld>
            <a:endParaRPr lang="es-ES" sz="900" b="0" strike="noStrike" spc="-1">
              <a:latin typeface="Times New Roman"/>
            </a:endParaRPr>
          </a:p>
        </p:txBody>
      </p:sp>
      <p:sp>
        <p:nvSpPr>
          <p:cNvPr id="22" name="PlaceHolder 23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/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9114EE6-507A-4305-BF8A-124EF0545B09}" type="slidenum">
              <a:rPr lang="es-ES" sz="900" b="0" strike="noStrike" spc="-1">
                <a:solidFill>
                  <a:srgbClr val="90C226"/>
                </a:solidFill>
                <a:latin typeface="Trebuchet MS"/>
              </a:rPr>
              <a:t>‹Nº›</a:t>
            </a:fld>
            <a:endParaRPr lang="es-ES" sz="900" b="0" strike="noStrike" spc="-1"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404040"/>
                </a:solidFill>
                <a:latin typeface="Trebuchet M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Trebuchet M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404040"/>
                </a:solidFill>
                <a:latin typeface="Trebuchet M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404040"/>
                </a:solidFill>
                <a:latin typeface="Trebuchet M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Trebuchet M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Trebuchet M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Trebuchet M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1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PlaceHolder 1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2" name="PlaceHolder 1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404040"/>
                </a:solidFill>
                <a:latin typeface="Trebuchet MS"/>
              </a:rPr>
              <a:t>Editar los estilos de texto del patrón</a:t>
            </a:r>
          </a:p>
          <a:p>
            <a:pPr marL="864000" lvl="1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404040"/>
                </a:solidFill>
                <a:latin typeface="Trebuchet MS"/>
              </a:rPr>
              <a:t>Segundo nivel</a:t>
            </a:r>
          </a:p>
          <a:p>
            <a:pPr marL="1296000" lvl="2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Trebuchet MS"/>
              </a:rPr>
              <a:t>Tercer nivel</a:t>
            </a:r>
          </a:p>
          <a:p>
            <a:pPr marL="1728000" lvl="3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404040"/>
                </a:solidFill>
                <a:latin typeface="Trebuchet MS"/>
              </a:rPr>
              <a:t>Cuarto nivel</a:t>
            </a:r>
          </a:p>
          <a:p>
            <a:pPr marL="2160000" lvl="4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404040"/>
                </a:solidFill>
                <a:latin typeface="Trebuchet MS"/>
              </a:rPr>
              <a:t>Quinto nivel</a:t>
            </a:r>
          </a:p>
        </p:txBody>
      </p:sp>
      <p:sp>
        <p:nvSpPr>
          <p:cNvPr id="73" name="PlaceHolder 13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5193A7A-3765-46AE-8C77-A99B76CD48CE}" type="datetime">
              <a:rPr lang="es-ES" sz="900" b="0" strike="noStrike" spc="-1">
                <a:solidFill>
                  <a:srgbClr val="8B8B8B"/>
                </a:solidFill>
                <a:latin typeface="Trebuchet MS"/>
              </a:rPr>
              <a:t>19/01/2018</a:t>
            </a:fld>
            <a:endParaRPr lang="es-ES" sz="900" b="0" strike="noStrike" spc="-1">
              <a:latin typeface="Times New Roman"/>
            </a:endParaRPr>
          </a:p>
        </p:txBody>
      </p:sp>
      <p:sp>
        <p:nvSpPr>
          <p:cNvPr id="74" name="PlaceHolder 14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/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75" name="PlaceHolder 15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04AFFE1-48AB-4874-9838-06EB92A82C04}" type="slidenum">
              <a:rPr lang="es-ES" sz="900" b="0" strike="noStrike" spc="-1">
                <a:solidFill>
                  <a:srgbClr val="90C226"/>
                </a:solidFill>
                <a:latin typeface="Trebuchet MS"/>
              </a:rPr>
              <a:t>‹Nº›</a:t>
            </a:fld>
            <a:endParaRPr lang="es-E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506960" y="2404440"/>
            <a:ext cx="7766640" cy="164592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r>
              <a:rPr lang="en-US" sz="5400" b="0" strike="noStrike" spc="-1">
                <a:solidFill>
                  <a:srgbClr val="90C226"/>
                </a:solidFill>
                <a:latin typeface="Trebuchet MS"/>
              </a:rPr>
              <a:t>Mecanismos de depuración del kernel Linux</a:t>
            </a:r>
            <a:endParaRPr lang="en-US" sz="54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506960" y="4050720"/>
            <a:ext cx="7766640" cy="1096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endParaRPr lang="es-ES" sz="32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s-ES" sz="2400" b="0" strike="noStrike" spc="-1">
                <a:solidFill>
                  <a:srgbClr val="808080"/>
                </a:solidFill>
                <a:latin typeface="Trebuchet MS (Títulos)"/>
              </a:rPr>
              <a:t>Ángel Cruz y Andrei Ionut</a:t>
            </a:r>
            <a:endParaRPr lang="es-E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</a:pP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77160" y="609480"/>
            <a:ext cx="8596440" cy="738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Kernel Probes API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677160" y="1348200"/>
            <a:ext cx="8596440" cy="4524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latin typeface="Trebuchet MS"/>
              </a:rPr>
              <a:t>register_kprobe</a:t>
            </a:r>
            <a:r>
              <a:rPr lang="en-US" sz="1800" b="0" strike="noStrike" spc="-1" dirty="0">
                <a:latin typeface="Trebuchet MS"/>
              </a:rPr>
              <a:t>():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 err="1">
                <a:latin typeface="Trebuchet MS"/>
              </a:rPr>
              <a:t>Inserta</a:t>
            </a:r>
            <a:r>
              <a:rPr lang="en-US" sz="1800" b="0" strike="noStrike" spc="-1" dirty="0">
                <a:latin typeface="Trebuchet MS"/>
              </a:rPr>
              <a:t> el break-point.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latin typeface="Trebuchet MS"/>
              </a:rPr>
              <a:t>register_jprobe</a:t>
            </a:r>
            <a:r>
              <a:rPr lang="en-US" sz="1800" b="0" strike="noStrike" spc="-1" dirty="0">
                <a:latin typeface="Trebuchet MS"/>
              </a:rPr>
              <a:t>()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latin typeface="Trebuchet MS"/>
              </a:rPr>
              <a:t>Tiene que </a:t>
            </a:r>
            <a:r>
              <a:rPr lang="en-US" sz="1800" b="0" strike="noStrike" spc="-1" dirty="0" err="1">
                <a:latin typeface="Trebuchet MS"/>
              </a:rPr>
              <a:t>insertarse</a:t>
            </a:r>
            <a:r>
              <a:rPr lang="en-US" sz="1800" b="0" strike="noStrike" spc="-1" dirty="0">
                <a:latin typeface="Trebuchet MS"/>
              </a:rPr>
              <a:t> el breakpoint al </a:t>
            </a:r>
            <a:r>
              <a:rPr lang="en-US" sz="1800" b="0" strike="noStrike" spc="-1" dirty="0" err="1">
                <a:latin typeface="Trebuchet MS"/>
              </a:rPr>
              <a:t>comienzo</a:t>
            </a:r>
            <a:r>
              <a:rPr lang="en-US" sz="1800" b="0" strike="noStrike" spc="-1" dirty="0">
                <a:latin typeface="Trebuchet MS"/>
              </a:rPr>
              <a:t> de la </a:t>
            </a:r>
            <a:r>
              <a:rPr lang="en-US" sz="1800" b="0" strike="noStrike" spc="-1" dirty="0" err="1">
                <a:latin typeface="Trebuchet MS"/>
              </a:rPr>
              <a:t>función</a:t>
            </a:r>
            <a:r>
              <a:rPr lang="en-US" sz="1800" b="0" strike="noStrike" spc="-1" dirty="0">
                <a:latin typeface="Trebuchet MS"/>
              </a:rPr>
              <a:t>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latin typeface="Trebuchet MS"/>
              </a:rPr>
              <a:t>register_kretprobe</a:t>
            </a:r>
            <a:r>
              <a:rPr lang="en-US" sz="1800" b="0" strike="noStrike" spc="-1" dirty="0">
                <a:latin typeface="Trebuchet MS"/>
              </a:rPr>
              <a:t>()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 err="1">
                <a:latin typeface="Trebuchet MS"/>
              </a:rPr>
              <a:t>Inserta</a:t>
            </a:r>
            <a:r>
              <a:rPr lang="en-US" sz="1800" b="0" strike="noStrike" spc="-1" dirty="0">
                <a:latin typeface="Trebuchet MS"/>
              </a:rPr>
              <a:t> el return probe a la </a:t>
            </a:r>
            <a:r>
              <a:rPr lang="en-US" sz="1800" b="0" strike="noStrike" spc="-1" dirty="0" err="1">
                <a:latin typeface="Trebuchet MS"/>
              </a:rPr>
              <a:t>funcion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especificada</a:t>
            </a:r>
            <a:r>
              <a:rPr lang="en-US" sz="1800" b="0" strike="noStrike" spc="-1" dirty="0">
                <a:latin typeface="Trebuchet MS"/>
              </a:rPr>
              <a:t>. </a:t>
            </a:r>
            <a:r>
              <a:rPr lang="en-US" sz="1800" b="0" strike="noStrike" spc="-1" dirty="0" err="1">
                <a:latin typeface="Trebuchet MS"/>
              </a:rPr>
              <a:t>Cuando</a:t>
            </a:r>
            <a:r>
              <a:rPr lang="en-US" sz="1800" b="0" strike="noStrike" spc="-1" dirty="0">
                <a:latin typeface="Trebuchet MS"/>
              </a:rPr>
              <a:t> la </a:t>
            </a:r>
            <a:r>
              <a:rPr lang="en-US" sz="1800" b="0" strike="noStrike" spc="-1" dirty="0" err="1">
                <a:latin typeface="Trebuchet MS"/>
              </a:rPr>
              <a:t>funcion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ejecutada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acaba</a:t>
            </a:r>
            <a:r>
              <a:rPr lang="en-US" sz="1800" b="0" strike="noStrike" spc="-1" dirty="0">
                <a:latin typeface="Trebuchet MS"/>
              </a:rPr>
              <a:t> se </a:t>
            </a:r>
            <a:r>
              <a:rPr lang="en-US" sz="1800" b="0" strike="noStrike" spc="-1" dirty="0" err="1">
                <a:latin typeface="Trebuchet MS"/>
              </a:rPr>
              <a:t>lanza</a:t>
            </a:r>
            <a:r>
              <a:rPr lang="en-US" sz="1800" b="0" strike="noStrike" spc="-1" dirty="0">
                <a:latin typeface="Trebuchet MS"/>
              </a:rPr>
              <a:t> un </a:t>
            </a:r>
            <a:r>
              <a:rPr lang="en-US" sz="1800" b="0" strike="noStrike" spc="-1" dirty="0" err="1">
                <a:latin typeface="Trebuchet MS"/>
              </a:rPr>
              <a:t>manejador</a:t>
            </a:r>
            <a:r>
              <a:rPr lang="en-US" sz="1800" b="0" strike="noStrike" spc="-1" dirty="0">
                <a:latin typeface="Trebuchet MS"/>
              </a:rPr>
              <a:t> que </a:t>
            </a:r>
            <a:r>
              <a:rPr lang="en-US" sz="1800" b="0" strike="noStrike" spc="-1" dirty="0" err="1">
                <a:latin typeface="Trebuchet MS"/>
              </a:rPr>
              <a:t>devuelve</a:t>
            </a:r>
            <a:r>
              <a:rPr lang="en-US" sz="1800" b="0" strike="noStrike" spc="-1" dirty="0">
                <a:latin typeface="Trebuchet MS"/>
              </a:rPr>
              <a:t> 0 </a:t>
            </a:r>
            <a:r>
              <a:rPr lang="en-US" sz="1800" b="0" strike="noStrike" spc="-1" dirty="0" err="1">
                <a:latin typeface="Trebuchet MS"/>
              </a:rPr>
              <a:t>si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todo</a:t>
            </a:r>
            <a:r>
              <a:rPr lang="en-US" sz="1800" b="0" strike="noStrike" spc="-1" dirty="0">
                <a:latin typeface="Trebuchet MS"/>
              </a:rPr>
              <a:t> ha </a:t>
            </a:r>
            <a:r>
              <a:rPr lang="en-US" sz="1800" b="0" strike="noStrike" spc="-1" dirty="0" err="1">
                <a:latin typeface="Trebuchet MS"/>
              </a:rPr>
              <a:t>ido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bien</a:t>
            </a:r>
            <a:r>
              <a:rPr lang="en-US" sz="1800" b="0" strike="noStrike" spc="-1" dirty="0">
                <a:latin typeface="Trebuchet MS"/>
              </a:rPr>
              <a:t> o un </a:t>
            </a:r>
            <a:r>
              <a:rPr lang="en-US" sz="1800" b="0" strike="noStrike" spc="-1" dirty="0" err="1">
                <a:latin typeface="Trebuchet MS"/>
              </a:rPr>
              <a:t>numero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negativo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si</a:t>
            </a:r>
            <a:r>
              <a:rPr lang="en-US" sz="1800" b="0" strike="noStrike" spc="-1" dirty="0">
                <a:latin typeface="Trebuchet MS"/>
              </a:rPr>
              <a:t> se ha </a:t>
            </a:r>
            <a:r>
              <a:rPr lang="en-US" sz="1800" b="0" strike="noStrike" spc="-1" dirty="0" err="1">
                <a:latin typeface="Trebuchet MS"/>
              </a:rPr>
              <a:t>producido</a:t>
            </a:r>
            <a:r>
              <a:rPr lang="en-US" sz="1800" b="0" strike="noStrike" spc="-1" dirty="0">
                <a:latin typeface="Trebuchet MS"/>
              </a:rPr>
              <a:t> un error.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latin typeface="Trebuchet MS"/>
              </a:rPr>
              <a:t>unregister_kprobe</a:t>
            </a:r>
            <a:r>
              <a:rPr lang="en-US" sz="1800" b="0" strike="noStrike" spc="-1" dirty="0">
                <a:latin typeface="Trebuchet MS"/>
              </a:rPr>
              <a:t>(), </a:t>
            </a:r>
            <a:r>
              <a:rPr lang="en-US" sz="1800" b="0" strike="noStrike" spc="-1" dirty="0" err="1">
                <a:latin typeface="Trebuchet MS"/>
              </a:rPr>
              <a:t>unregister_jprobe</a:t>
            </a:r>
            <a:r>
              <a:rPr lang="en-US" sz="1800" b="0" strike="noStrike" spc="-1" dirty="0">
                <a:latin typeface="Trebuchet MS"/>
              </a:rPr>
              <a:t>(), </a:t>
            </a:r>
            <a:r>
              <a:rPr lang="en-US" sz="1800" b="0" strike="noStrike" spc="-1" dirty="0" err="1">
                <a:latin typeface="Trebuchet MS"/>
              </a:rPr>
              <a:t>unregister_kretprobe</a:t>
            </a:r>
            <a:r>
              <a:rPr lang="en-US" sz="1800" b="0" strike="noStrike" spc="-1" dirty="0">
                <a:latin typeface="Trebuchet MS"/>
              </a:rPr>
              <a:t>()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latin typeface="Trebuchet MS"/>
              </a:rPr>
              <a:t>Borra </a:t>
            </a:r>
            <a:r>
              <a:rPr lang="en-US" sz="1800" b="0" strike="noStrike" spc="-1" dirty="0" err="1">
                <a:latin typeface="Trebuchet MS"/>
              </a:rPr>
              <a:t>los</a:t>
            </a:r>
            <a:r>
              <a:rPr lang="en-US" sz="1800" b="0" strike="noStrike" spc="-1" dirty="0">
                <a:latin typeface="Trebuchet MS"/>
              </a:rPr>
              <a:t> breakpoints </a:t>
            </a:r>
            <a:r>
              <a:rPr lang="en-US" sz="1800" b="0" strike="noStrike" spc="-1" dirty="0" err="1">
                <a:latin typeface="Trebuchet MS"/>
              </a:rPr>
              <a:t>insertados</a:t>
            </a:r>
            <a:r>
              <a:rPr lang="en-US" sz="1800" b="0" strike="noStrike" spc="-1" dirty="0">
                <a:latin typeface="Trebuchet MS"/>
              </a:rPr>
              <a:t>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latin typeface="Trebuchet MS"/>
              </a:rPr>
              <a:t>register_kprobes</a:t>
            </a:r>
            <a:r>
              <a:rPr lang="en-US" sz="1800" b="0" strike="noStrike" spc="-1" dirty="0">
                <a:latin typeface="Trebuchet MS"/>
              </a:rPr>
              <a:t>(), </a:t>
            </a:r>
            <a:r>
              <a:rPr lang="en-US" sz="1800" b="0" strike="noStrike" spc="-1" dirty="0" err="1">
                <a:latin typeface="Trebuchet MS"/>
              </a:rPr>
              <a:t>register_jprobes</a:t>
            </a:r>
            <a:r>
              <a:rPr lang="en-US" sz="1800" b="0" strike="noStrike" spc="-1" dirty="0">
                <a:latin typeface="Trebuchet MS"/>
              </a:rPr>
              <a:t>(), </a:t>
            </a:r>
            <a:r>
              <a:rPr lang="en-US" sz="1800" b="0" strike="noStrike" spc="-1" dirty="0" err="1">
                <a:latin typeface="Trebuchet MS"/>
              </a:rPr>
              <a:t>register_kretprobes</a:t>
            </a:r>
            <a:r>
              <a:rPr lang="en-US" sz="1800" b="0" strike="noStrike" spc="-1" dirty="0">
                <a:latin typeface="Trebuchet MS"/>
              </a:rPr>
              <a:t>()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 err="1">
                <a:latin typeface="Trebuchet MS"/>
              </a:rPr>
              <a:t>Inserta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cada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una</a:t>
            </a:r>
            <a:r>
              <a:rPr lang="en-US" sz="1800" b="0" strike="noStrike" spc="-1" dirty="0">
                <a:latin typeface="Trebuchet MS"/>
              </a:rPr>
              <a:t> de las </a:t>
            </a:r>
            <a:r>
              <a:rPr lang="en-US" sz="1800" b="0" strike="noStrike" spc="-1" dirty="0" err="1">
                <a:latin typeface="Trebuchet MS"/>
              </a:rPr>
              <a:t>pruebas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en</a:t>
            </a:r>
            <a:r>
              <a:rPr lang="en-US" sz="1800" b="0" strike="noStrike" spc="-1" dirty="0">
                <a:latin typeface="Trebuchet MS"/>
              </a:rPr>
              <a:t> un array.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KDB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677160" y="1734480"/>
            <a:ext cx="8596440" cy="43063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Kdb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es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una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herramienta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para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deburar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código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del kernel de Linux y drivers. Para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poder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utilizar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esta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herramienta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hay que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instalarla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en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el kernel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por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lo que hay que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añadir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un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parche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y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recompilar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dicho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kernel.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La principal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ventaja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de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utilizar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kdb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es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que al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contrario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que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kgdb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no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necesita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otra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máquina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para el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proceso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de </a:t>
            </a:r>
            <a:r>
              <a:rPr lang="en-US" sz="2400" b="0" strike="noStrike" spc="-1" dirty="0" err="1">
                <a:solidFill>
                  <a:srgbClr val="404040"/>
                </a:solidFill>
                <a:latin typeface="Trebuchet MS"/>
              </a:rPr>
              <a:t>depuración</a:t>
            </a: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77160" y="609480"/>
            <a:ext cx="8596440" cy="813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Un driver que no funciona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54" name="Marcador de contenido 4"/>
          <p:cNvPicPr/>
          <p:nvPr/>
        </p:nvPicPr>
        <p:blipFill>
          <a:blip r:embed="rId2"/>
          <a:stretch/>
        </p:blipFill>
        <p:spPr>
          <a:xfrm>
            <a:off x="796680" y="1465920"/>
            <a:ext cx="7996680" cy="481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77160" y="802080"/>
            <a:ext cx="8596440" cy="5238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StarSymbol"/>
              <a:buAutoNum type="arabicPeriod"/>
            </a:pPr>
            <a:r>
              <a:rPr lang="en-US" sz="1800" b="0" strike="noStrike" spc="-1">
                <a:solidFill>
                  <a:srgbClr val="404040"/>
                </a:solidFill>
                <a:latin typeface="Trebuchet MS"/>
              </a:rPr>
              <a:t>Empezamos con un breakpoint en el open. Para ello abrimos kdb: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56" name="Imagen 4"/>
          <p:cNvPicPr/>
          <p:nvPr/>
        </p:nvPicPr>
        <p:blipFill>
          <a:blip r:embed="rId2"/>
          <a:stretch/>
        </p:blipFill>
        <p:spPr>
          <a:xfrm>
            <a:off x="1141560" y="1425600"/>
            <a:ext cx="6597360" cy="275688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1141560" y="4053240"/>
            <a:ext cx="859644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Trebuchet MS"/>
              </a:rPr>
              <a:t>En el punto A pondremos un breakpoint para ver que pasa con las estructura tty y con la estructura info.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Trebuchet MS"/>
              </a:rPr>
              <a:t>Buscando en las fuentes y en el disassembly del kdb encontramos que rs_open+0x5a corresponde al punto A por lo que ponemos ahí el breakpoint.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</p:txBody>
      </p:sp>
      <p:pic>
        <p:nvPicPr>
          <p:cNvPr id="158" name="Imagen 7"/>
          <p:cNvPicPr/>
          <p:nvPr/>
        </p:nvPicPr>
        <p:blipFill>
          <a:blip r:embed="rId3"/>
          <a:stretch/>
        </p:blipFill>
        <p:spPr>
          <a:xfrm>
            <a:off x="1141560" y="5677920"/>
            <a:ext cx="5170320" cy="64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34040" y="1150070"/>
            <a:ext cx="8596440" cy="488137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vez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puesto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bp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hay que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hacer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que la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ejecución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programa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llegue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ese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puerto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y se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puede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hacer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mediante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instrucción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“echo “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presentacion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lin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” &gt; /dev/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ttySX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al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ser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un driver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basta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con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mandar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una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serie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caracteres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ese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puerto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serie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vez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llegado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bp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kdb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asume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control. 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Ahora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tenemos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buscar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contenidos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la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estructura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info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disassembly que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ofrece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kdb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.  Como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podemos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ver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* el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registro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EAX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contiene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dirección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donde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encuentra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estructura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info.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Accedemos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ese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registro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ver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contenido</a:t>
            </a:r>
            <a:r>
              <a:rPr lang="en-US" sz="18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160" name="Imagen 10"/>
          <p:cNvPicPr/>
          <p:nvPr/>
        </p:nvPicPr>
        <p:blipFill>
          <a:blip r:embed="rId2"/>
          <a:stretch/>
        </p:blipFill>
        <p:spPr>
          <a:xfrm>
            <a:off x="734040" y="3198715"/>
            <a:ext cx="7225560" cy="7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677160" y="1555200"/>
            <a:ext cx="8596440" cy="5302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latin typeface="Trebuchet MS"/>
              </a:rPr>
              <a:t>Ahí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podemos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ver</a:t>
            </a:r>
            <a:r>
              <a:rPr lang="en-US" sz="1800" b="0" strike="noStrike" spc="-1" dirty="0">
                <a:latin typeface="Trebuchet MS"/>
              </a:rPr>
              <a:t> que la </a:t>
            </a:r>
            <a:r>
              <a:rPr lang="en-US" sz="1800" b="0" strike="noStrike" spc="-1" dirty="0" err="1">
                <a:latin typeface="Trebuchet MS"/>
              </a:rPr>
              <a:t>dirección</a:t>
            </a:r>
            <a:r>
              <a:rPr lang="en-US" sz="1800" b="0" strike="noStrike" spc="-1" dirty="0">
                <a:latin typeface="Trebuchet MS"/>
              </a:rPr>
              <a:t> de </a:t>
            </a:r>
            <a:r>
              <a:rPr lang="en-US" sz="1800" b="0" strike="noStrike" spc="-1" dirty="0" err="1">
                <a:latin typeface="Trebuchet MS"/>
              </a:rPr>
              <a:t>memoria</a:t>
            </a:r>
            <a:r>
              <a:rPr lang="en-US" sz="1800" b="0" strike="noStrike" spc="-1" dirty="0">
                <a:latin typeface="Trebuchet MS"/>
              </a:rPr>
              <a:t> de la </a:t>
            </a:r>
            <a:r>
              <a:rPr lang="en-US" sz="1800" b="0" strike="noStrike" spc="-1" dirty="0" err="1">
                <a:latin typeface="Trebuchet MS"/>
              </a:rPr>
              <a:t>estructura</a:t>
            </a:r>
            <a:r>
              <a:rPr lang="en-US" sz="1800" b="0" strike="noStrike" spc="-1" dirty="0">
                <a:latin typeface="Trebuchet MS"/>
              </a:rPr>
              <a:t> info, que </a:t>
            </a:r>
            <a:r>
              <a:rPr lang="en-US" sz="1800" b="0" strike="noStrike" spc="-1" dirty="0" err="1">
                <a:latin typeface="Trebuchet MS"/>
              </a:rPr>
              <a:t>es</a:t>
            </a:r>
            <a:r>
              <a:rPr lang="en-US" sz="1800" b="0" strike="noStrike" spc="-1" dirty="0">
                <a:latin typeface="Trebuchet MS"/>
              </a:rPr>
              <a:t> 0xcf1ae680. </a:t>
            </a:r>
            <a:r>
              <a:rPr lang="en-US" sz="1800" b="0" strike="noStrike" spc="-1" dirty="0" err="1">
                <a:latin typeface="Trebuchet MS"/>
              </a:rPr>
              <a:t>Ahora</a:t>
            </a:r>
            <a:r>
              <a:rPr lang="en-US" sz="1800" b="0" strike="noStrike" spc="-1" dirty="0">
                <a:latin typeface="Trebuchet MS"/>
              </a:rPr>
              <a:t> con el </a:t>
            </a:r>
            <a:r>
              <a:rPr lang="en-US" sz="1800" b="0" strike="noStrike" spc="-1" dirty="0" err="1">
                <a:latin typeface="Trebuchet MS"/>
              </a:rPr>
              <a:t>comando</a:t>
            </a:r>
            <a:r>
              <a:rPr lang="en-US" sz="1800" b="0" strike="noStrike" spc="-1" dirty="0">
                <a:latin typeface="Trebuchet MS"/>
              </a:rPr>
              <a:t> md &lt;</a:t>
            </a:r>
            <a:r>
              <a:rPr lang="en-US" sz="1800" b="0" strike="noStrike" spc="-1" dirty="0" err="1">
                <a:latin typeface="Trebuchet MS"/>
              </a:rPr>
              <a:t>dir</a:t>
            </a:r>
            <a:r>
              <a:rPr lang="en-US" sz="1800" b="0" strike="noStrike" spc="-1" dirty="0">
                <a:latin typeface="Trebuchet MS"/>
              </a:rPr>
              <a:t> mem&gt; </a:t>
            </a:r>
            <a:r>
              <a:rPr lang="en-US" sz="1800" b="0" strike="noStrike" spc="-1" dirty="0" err="1">
                <a:latin typeface="Trebuchet MS"/>
              </a:rPr>
              <a:t>podemos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acceder</a:t>
            </a:r>
            <a:r>
              <a:rPr lang="en-US" sz="1800" b="0" strike="noStrike" spc="-1" dirty="0">
                <a:latin typeface="Trebuchet MS"/>
              </a:rPr>
              <a:t> a </a:t>
            </a:r>
            <a:r>
              <a:rPr lang="en-US" sz="1800" b="0" strike="noStrike" spc="-1" dirty="0" err="1">
                <a:latin typeface="Trebuchet MS"/>
              </a:rPr>
              <a:t>esa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posición</a:t>
            </a:r>
            <a:r>
              <a:rPr lang="en-US" sz="1800" b="0" strike="noStrike" spc="-1" dirty="0">
                <a:latin typeface="Trebuchet MS"/>
              </a:rPr>
              <a:t>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>
                <a:latin typeface="Trebuchet MS"/>
              </a:rPr>
              <a:t>Para </a:t>
            </a:r>
            <a:r>
              <a:rPr lang="en-US" sz="1800" b="0" strike="noStrike" spc="-1" dirty="0" err="1">
                <a:latin typeface="Trebuchet MS"/>
              </a:rPr>
              <a:t>entender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esto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tenemos</a:t>
            </a:r>
            <a:r>
              <a:rPr lang="en-US" sz="1800" b="0" strike="noStrike" spc="-1" dirty="0">
                <a:latin typeface="Trebuchet MS"/>
              </a:rPr>
              <a:t> que </a:t>
            </a:r>
            <a:r>
              <a:rPr lang="en-US" sz="1800" b="0" strike="noStrike" spc="-1" dirty="0" err="1">
                <a:latin typeface="Trebuchet MS"/>
              </a:rPr>
              <a:t>fijarnos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en</a:t>
            </a:r>
            <a:r>
              <a:rPr lang="en-US" sz="1800" b="0" strike="noStrike" spc="-1" dirty="0">
                <a:latin typeface="Trebuchet MS"/>
              </a:rPr>
              <a:t> la </a:t>
            </a:r>
            <a:r>
              <a:rPr lang="en-US" sz="1800" b="0" strike="noStrike" spc="-1" dirty="0" err="1">
                <a:latin typeface="Trebuchet MS"/>
              </a:rPr>
              <a:t>estructura</a:t>
            </a:r>
            <a:r>
              <a:rPr lang="en-US" sz="1800" b="0" strike="noStrike" spc="-1" dirty="0">
                <a:latin typeface="Trebuchet MS"/>
              </a:rPr>
              <a:t> del info que </a:t>
            </a:r>
            <a:r>
              <a:rPr lang="en-US" sz="1800" b="0" strike="noStrike" spc="-1" dirty="0" err="1">
                <a:latin typeface="Trebuchet MS"/>
              </a:rPr>
              <a:t>tenemos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declarado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en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nuestro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programa</a:t>
            </a:r>
            <a:r>
              <a:rPr lang="en-US" sz="1800" b="0" strike="noStrike" spc="-1" dirty="0">
                <a:latin typeface="Trebuchet MS"/>
              </a:rPr>
              <a:t>.																	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pc="-1" dirty="0"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latin typeface="Trebuchet MS"/>
              </a:rPr>
              <a:t>Llegados</a:t>
            </a:r>
            <a:r>
              <a:rPr lang="en-US" sz="1800" b="0" strike="noStrike" spc="-1" dirty="0">
                <a:latin typeface="Trebuchet MS"/>
              </a:rPr>
              <a:t> a </a:t>
            </a:r>
            <a:r>
              <a:rPr lang="en-US" sz="1800" b="0" strike="noStrike" spc="-1" dirty="0" err="1">
                <a:latin typeface="Trebuchet MS"/>
              </a:rPr>
              <a:t>este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punto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tenemos</a:t>
            </a:r>
            <a:r>
              <a:rPr lang="en-US" sz="1800" b="0" strike="noStrike" spc="-1" dirty="0">
                <a:latin typeface="Trebuchet MS"/>
              </a:rPr>
              <a:t> que </a:t>
            </a:r>
            <a:r>
              <a:rPr lang="en-US" sz="1800" b="0" strike="noStrike" spc="-1" dirty="0" err="1">
                <a:latin typeface="Trebuchet MS"/>
              </a:rPr>
              <a:t>comparar</a:t>
            </a:r>
            <a:r>
              <a:rPr lang="en-US" sz="1800" b="0" strike="noStrike" spc="-1" dirty="0">
                <a:latin typeface="Trebuchet MS"/>
              </a:rPr>
              <a:t> la </a:t>
            </a:r>
            <a:r>
              <a:rPr lang="en-US" sz="1800" b="0" strike="noStrike" spc="-1" dirty="0" err="1">
                <a:latin typeface="Trebuchet MS"/>
              </a:rPr>
              <a:t>información</a:t>
            </a:r>
            <a:r>
              <a:rPr lang="en-US" sz="1800" b="0" strike="noStrike" spc="-1" dirty="0">
                <a:latin typeface="Trebuchet MS"/>
              </a:rPr>
              <a:t> del dump con la del struct, </a:t>
            </a:r>
            <a:r>
              <a:rPr lang="en-US" sz="1800" b="0" strike="noStrike" spc="-1" dirty="0" err="1">
                <a:latin typeface="Trebuchet MS"/>
              </a:rPr>
              <a:t>donde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podemos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ver</a:t>
            </a:r>
            <a:r>
              <a:rPr lang="en-US" sz="1800" b="0" strike="noStrike" spc="-1" dirty="0">
                <a:latin typeface="Trebuchet MS"/>
              </a:rPr>
              <a:t> que el 0x5301 </a:t>
            </a:r>
            <a:r>
              <a:rPr lang="en-US" sz="1800" b="0" strike="noStrike" spc="-1" dirty="0" err="1">
                <a:latin typeface="Trebuchet MS"/>
              </a:rPr>
              <a:t>corresponde</a:t>
            </a:r>
            <a:r>
              <a:rPr lang="en-US" sz="1800" b="0" strike="noStrike" spc="-1" dirty="0">
                <a:latin typeface="Trebuchet MS"/>
              </a:rPr>
              <a:t> al magic number y el 0xABC </a:t>
            </a:r>
            <a:r>
              <a:rPr lang="en-US" sz="1800" b="0" strike="noStrike" spc="-1" dirty="0" err="1">
                <a:latin typeface="Trebuchet MS"/>
              </a:rPr>
              <a:t>corresponde</a:t>
            </a:r>
            <a:r>
              <a:rPr lang="en-US" sz="1800" b="0" strike="noStrike" spc="-1" dirty="0">
                <a:latin typeface="Trebuchet MS"/>
              </a:rPr>
              <a:t> al </a:t>
            </a:r>
            <a:r>
              <a:rPr lang="en-US" sz="1800" b="0" strike="noStrike" spc="-1" dirty="0" err="1">
                <a:latin typeface="Trebuchet MS"/>
              </a:rPr>
              <a:t>puerto</a:t>
            </a:r>
            <a:r>
              <a:rPr lang="en-US" sz="1800" b="0" strike="noStrike" spc="-1" dirty="0">
                <a:latin typeface="Trebuchet MS"/>
              </a:rPr>
              <a:t>. El error </a:t>
            </a:r>
            <a:r>
              <a:rPr lang="en-US" sz="1800" b="0" strike="noStrike" spc="-1" dirty="0" err="1">
                <a:latin typeface="Trebuchet MS"/>
              </a:rPr>
              <a:t>en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este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caso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esta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en</a:t>
            </a:r>
            <a:r>
              <a:rPr lang="en-US" sz="1800" b="0" strike="noStrike" spc="-1" dirty="0">
                <a:latin typeface="Trebuchet MS"/>
              </a:rPr>
              <a:t> que </a:t>
            </a:r>
            <a:r>
              <a:rPr lang="en-US" sz="1800" b="0" strike="noStrike" spc="-1" dirty="0" err="1">
                <a:latin typeface="Trebuchet MS"/>
              </a:rPr>
              <a:t>dirección</a:t>
            </a:r>
            <a:r>
              <a:rPr lang="en-US" sz="1800" b="0" strike="noStrike" spc="-1" dirty="0">
                <a:latin typeface="Trebuchet MS"/>
              </a:rPr>
              <a:t> de E/S que </a:t>
            </a:r>
            <a:r>
              <a:rPr lang="en-US" sz="1800" b="0" strike="noStrike" spc="-1" dirty="0" err="1">
                <a:latin typeface="Trebuchet MS"/>
              </a:rPr>
              <a:t>esta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configurado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en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i="1" strike="noStrike" spc="-1" dirty="0">
                <a:latin typeface="Trebuchet MS"/>
              </a:rPr>
              <a:t>include/asmx86/</a:t>
            </a:r>
            <a:r>
              <a:rPr lang="en-US" sz="1800" b="0" i="1" strike="noStrike" spc="-1" dirty="0" err="1">
                <a:latin typeface="Trebuchet MS"/>
              </a:rPr>
              <a:t>serial.h</a:t>
            </a:r>
            <a:r>
              <a:rPr lang="en-US" sz="1800" b="0" i="1" strike="noStrike" spc="-1" dirty="0">
                <a:latin typeface="Trebuchet MS"/>
              </a:rPr>
              <a:t> </a:t>
            </a:r>
            <a:r>
              <a:rPr lang="en-US" sz="1800" b="0" strike="noStrike" spc="-1" dirty="0">
                <a:latin typeface="Trebuchet MS"/>
              </a:rPr>
              <a:t>para hardware </a:t>
            </a:r>
            <a:r>
              <a:rPr lang="en-US" sz="1800" b="0" strike="noStrike" spc="-1" dirty="0" err="1">
                <a:latin typeface="Trebuchet MS"/>
              </a:rPr>
              <a:t>basado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en</a:t>
            </a:r>
            <a:r>
              <a:rPr lang="en-US" sz="1800" b="0" strike="noStrike" spc="-1" dirty="0">
                <a:latin typeface="Trebuchet MS"/>
              </a:rPr>
              <a:t> x86. Y </a:t>
            </a:r>
            <a:r>
              <a:rPr lang="en-US" sz="1800" b="0" strike="noStrike" spc="-1" dirty="0" err="1">
                <a:latin typeface="Trebuchet MS"/>
              </a:rPr>
              <a:t>esto</a:t>
            </a:r>
            <a:r>
              <a:rPr lang="en-US" sz="1800" b="0" strike="noStrike" spc="-1" dirty="0">
                <a:latin typeface="Trebuchet MS"/>
              </a:rPr>
              <a:t> se </a:t>
            </a:r>
            <a:r>
              <a:rPr lang="en-US" sz="1800" b="0" strike="noStrike" spc="-1" dirty="0" err="1">
                <a:latin typeface="Trebuchet MS"/>
              </a:rPr>
              <a:t>sabe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depurando</a:t>
            </a:r>
            <a:r>
              <a:rPr lang="en-US" sz="1800" b="0" strike="noStrike" spc="-1" dirty="0">
                <a:latin typeface="Trebuchet MS"/>
              </a:rPr>
              <a:t> </a:t>
            </a:r>
            <a:r>
              <a:rPr lang="en-US" sz="1800" b="0" strike="noStrike" spc="-1" dirty="0" err="1">
                <a:latin typeface="Trebuchet MS"/>
              </a:rPr>
              <a:t>muchos</a:t>
            </a:r>
            <a:r>
              <a:rPr lang="en-US" sz="1800" b="0" strike="noStrike" spc="-1" dirty="0">
                <a:latin typeface="Trebuchet MS"/>
              </a:rPr>
              <a:t> drivers.</a:t>
            </a:r>
          </a:p>
        </p:txBody>
      </p:sp>
      <p:pic>
        <p:nvPicPr>
          <p:cNvPr id="162" name="Marcador de contenido 4"/>
          <p:cNvPicPr/>
          <p:nvPr/>
        </p:nvPicPr>
        <p:blipFill>
          <a:blip r:embed="rId2"/>
          <a:stretch/>
        </p:blipFill>
        <p:spPr>
          <a:xfrm>
            <a:off x="677160" y="666000"/>
            <a:ext cx="5065560" cy="888840"/>
          </a:xfrm>
          <a:prstGeom prst="rect">
            <a:avLst/>
          </a:prstGeom>
          <a:ln>
            <a:noFill/>
          </a:ln>
        </p:spPr>
      </p:pic>
      <p:pic>
        <p:nvPicPr>
          <p:cNvPr id="163" name="Imagen 7"/>
          <p:cNvPicPr/>
          <p:nvPr/>
        </p:nvPicPr>
        <p:blipFill>
          <a:blip r:embed="rId3"/>
          <a:stretch/>
        </p:blipFill>
        <p:spPr>
          <a:xfrm>
            <a:off x="1030320" y="2444760"/>
            <a:ext cx="5065560" cy="801720"/>
          </a:xfrm>
          <a:prstGeom prst="rect">
            <a:avLst/>
          </a:prstGeom>
          <a:ln>
            <a:noFill/>
          </a:ln>
        </p:spPr>
      </p:pic>
      <p:pic>
        <p:nvPicPr>
          <p:cNvPr id="164" name="Imagen 9"/>
          <p:cNvPicPr/>
          <p:nvPr/>
        </p:nvPicPr>
        <p:blipFill>
          <a:blip r:embed="rId4"/>
          <a:stretch/>
        </p:blipFill>
        <p:spPr>
          <a:xfrm>
            <a:off x="1030320" y="3974923"/>
            <a:ext cx="4861080" cy="147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Trebuchet MS"/>
              </a:rPr>
              <a:t>KGDB </a:t>
            </a:r>
            <a:r>
              <a:rPr lang="en-US" sz="2400" b="0" strike="noStrike" spc="-1" dirty="0" err="1">
                <a:latin typeface="Trebuchet MS"/>
              </a:rPr>
              <a:t>requiere</a:t>
            </a:r>
            <a:r>
              <a:rPr lang="en-US" sz="2400" b="0" strike="noStrike" spc="-1" dirty="0">
                <a:latin typeface="Trebuchet MS"/>
              </a:rPr>
              <a:t> dos </a:t>
            </a:r>
            <a:r>
              <a:rPr lang="en-US" sz="2400" b="0" strike="noStrike" spc="-1" dirty="0" err="1">
                <a:latin typeface="Trebuchet MS"/>
              </a:rPr>
              <a:t>máquinas</a:t>
            </a:r>
            <a:r>
              <a:rPr lang="en-US" sz="2400" b="0" strike="noStrike" spc="-1" dirty="0">
                <a:latin typeface="Trebuchet MS"/>
              </a:rPr>
              <a:t> que </a:t>
            </a:r>
            <a:r>
              <a:rPr lang="en-US" sz="2400" b="0" strike="noStrike" spc="-1" dirty="0" err="1">
                <a:latin typeface="Trebuchet MS"/>
              </a:rPr>
              <a:t>están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conectadas</a:t>
            </a:r>
            <a:r>
              <a:rPr lang="en-US" sz="2400" b="0" strike="noStrike" spc="-1" dirty="0">
                <a:latin typeface="Trebuchet MS"/>
              </a:rPr>
              <a:t> a </a:t>
            </a:r>
            <a:r>
              <a:rPr lang="en-US" sz="2400" b="0" strike="noStrike" spc="-1" dirty="0" err="1">
                <a:latin typeface="Trebuchet MS"/>
              </a:rPr>
              <a:t>través</a:t>
            </a:r>
            <a:r>
              <a:rPr lang="en-US" sz="2400" b="0" strike="noStrike" spc="-1" dirty="0">
                <a:latin typeface="Trebuchet MS"/>
              </a:rPr>
              <a:t> de </a:t>
            </a:r>
            <a:r>
              <a:rPr lang="en-US" sz="2400" b="0" strike="noStrike" spc="-1" dirty="0" err="1">
                <a:latin typeface="Trebuchet MS"/>
              </a:rPr>
              <a:t>una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conexión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en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serie</a:t>
            </a:r>
            <a:r>
              <a:rPr lang="en-US" sz="2400" b="0" strike="noStrike" spc="-1" dirty="0">
                <a:latin typeface="Trebuchet MS"/>
              </a:rPr>
              <a:t>. La </a:t>
            </a:r>
            <a:r>
              <a:rPr lang="en-US" sz="2400" b="0" strike="noStrike" spc="-1" dirty="0" err="1">
                <a:latin typeface="Trebuchet MS"/>
              </a:rPr>
              <a:t>conexión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en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serie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puede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ser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una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interfaz</a:t>
            </a:r>
            <a:r>
              <a:rPr lang="en-US" sz="2400" b="0" strike="noStrike" spc="-1" dirty="0">
                <a:latin typeface="Trebuchet MS"/>
              </a:rPr>
              <a:t> RS-232 </a:t>
            </a:r>
            <a:r>
              <a:rPr lang="en-US" sz="2400" b="0" strike="noStrike" spc="-1" dirty="0" err="1">
                <a:latin typeface="Trebuchet MS"/>
              </a:rPr>
              <a:t>utilizando</a:t>
            </a:r>
            <a:r>
              <a:rPr lang="en-US" sz="2400" b="0" strike="noStrike" spc="-1" dirty="0">
                <a:latin typeface="Trebuchet MS"/>
              </a:rPr>
              <a:t> un cable de </a:t>
            </a:r>
            <a:r>
              <a:rPr lang="en-US" sz="2400" b="0" strike="noStrike" spc="-1" dirty="0" err="1">
                <a:latin typeface="Trebuchet MS"/>
              </a:rPr>
              <a:t>módem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nulo</a:t>
            </a:r>
            <a:r>
              <a:rPr lang="en-US" sz="2400" b="0" strike="noStrike" spc="-1" dirty="0">
                <a:latin typeface="Trebuchet MS"/>
              </a:rPr>
              <a:t>, o </a:t>
            </a:r>
            <a:r>
              <a:rPr lang="en-US" sz="2400" b="0" strike="noStrike" spc="-1" dirty="0" err="1">
                <a:latin typeface="Trebuchet MS"/>
              </a:rPr>
              <a:t>mediante</a:t>
            </a:r>
            <a:r>
              <a:rPr lang="en-US" sz="2400" b="0" strike="noStrike" spc="-1" dirty="0">
                <a:latin typeface="Trebuchet MS"/>
              </a:rPr>
              <a:t> el </a:t>
            </a:r>
            <a:r>
              <a:rPr lang="en-US" sz="2400" b="0" strike="noStrike" spc="-1" dirty="0" err="1">
                <a:latin typeface="Trebuchet MS"/>
              </a:rPr>
              <a:t>protocolo</a:t>
            </a:r>
            <a:r>
              <a:rPr lang="en-US" sz="2400" b="0" strike="noStrike" spc="-1" dirty="0">
                <a:latin typeface="Trebuchet MS"/>
              </a:rPr>
              <a:t> de red UDP. La </a:t>
            </a:r>
            <a:r>
              <a:rPr lang="en-US" sz="2400" b="0" strike="noStrike" spc="-1" dirty="0" err="1">
                <a:latin typeface="Trebuchet MS"/>
              </a:rPr>
              <a:t>máquina</a:t>
            </a:r>
            <a:r>
              <a:rPr lang="en-US" sz="2400" b="0" strike="noStrike" spc="-1" dirty="0">
                <a:latin typeface="Trebuchet MS"/>
              </a:rPr>
              <a:t> de </a:t>
            </a:r>
            <a:r>
              <a:rPr lang="en-US" sz="2400" b="0" strike="noStrike" spc="-1" dirty="0" err="1">
                <a:latin typeface="Trebuchet MS"/>
              </a:rPr>
              <a:t>destino</a:t>
            </a:r>
            <a:r>
              <a:rPr lang="en-US" sz="2400" b="0" strike="noStrike" spc="-1" dirty="0">
                <a:latin typeface="Trebuchet MS"/>
              </a:rPr>
              <a:t> (la que se </a:t>
            </a:r>
            <a:r>
              <a:rPr lang="en-US" sz="2400" b="0" strike="noStrike" spc="-1" dirty="0" err="1">
                <a:latin typeface="Trebuchet MS"/>
              </a:rPr>
              <a:t>depura</a:t>
            </a:r>
            <a:r>
              <a:rPr lang="en-US" sz="2400" b="0" strike="noStrike" spc="-1" dirty="0">
                <a:latin typeface="Trebuchet MS"/>
              </a:rPr>
              <a:t>) </a:t>
            </a:r>
            <a:r>
              <a:rPr lang="en-US" sz="2400" b="0" strike="noStrike" spc="-1" dirty="0" err="1">
                <a:latin typeface="Trebuchet MS"/>
              </a:rPr>
              <a:t>ejecuta</a:t>
            </a:r>
            <a:r>
              <a:rPr lang="en-US" sz="2400" b="0" strike="noStrike" spc="-1" dirty="0">
                <a:latin typeface="Trebuchet MS"/>
              </a:rPr>
              <a:t> el kernel </a:t>
            </a:r>
            <a:r>
              <a:rPr lang="en-US" sz="2400" b="0" strike="noStrike" spc="-1" dirty="0" err="1">
                <a:latin typeface="Trebuchet MS"/>
              </a:rPr>
              <a:t>parcheado</a:t>
            </a:r>
            <a:r>
              <a:rPr lang="en-US" sz="2400" b="0" strike="noStrike" spc="-1" dirty="0">
                <a:latin typeface="Trebuchet MS"/>
              </a:rPr>
              <a:t> y la </a:t>
            </a:r>
            <a:r>
              <a:rPr lang="en-US" sz="2400" b="0" strike="noStrike" spc="-1" dirty="0" err="1">
                <a:latin typeface="Trebuchet MS"/>
              </a:rPr>
              <a:t>otra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máquina</a:t>
            </a:r>
            <a:r>
              <a:rPr lang="en-US" sz="2400" b="0" strike="noStrike" spc="-1" dirty="0">
                <a:latin typeface="Trebuchet MS"/>
              </a:rPr>
              <a:t> (host) </a:t>
            </a:r>
            <a:r>
              <a:rPr lang="en-US" sz="2400" b="0" strike="noStrike" spc="-1" dirty="0" err="1">
                <a:latin typeface="Trebuchet MS"/>
              </a:rPr>
              <a:t>ejecuta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gdb</a:t>
            </a:r>
            <a:r>
              <a:rPr lang="en-US" sz="2400" b="0" strike="noStrike" spc="-1" dirty="0">
                <a:latin typeface="Trebuchet MS"/>
              </a:rPr>
              <a:t>. El </a:t>
            </a:r>
            <a:r>
              <a:rPr lang="en-US" sz="2400" b="0" strike="noStrike" spc="-1" dirty="0" err="1">
                <a:latin typeface="Trebuchet MS"/>
              </a:rPr>
              <a:t>protocolo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remoto</a:t>
            </a:r>
            <a:r>
              <a:rPr lang="en-US" sz="2400" b="0" strike="noStrike" spc="-1" dirty="0">
                <a:latin typeface="Trebuchet MS"/>
              </a:rPr>
              <a:t> GDB se </a:t>
            </a:r>
            <a:r>
              <a:rPr lang="en-US" sz="2400" b="0" strike="noStrike" spc="-1" dirty="0" err="1">
                <a:latin typeface="Trebuchet MS"/>
              </a:rPr>
              <a:t>usa</a:t>
            </a:r>
            <a:r>
              <a:rPr lang="en-US" sz="2400" b="0" strike="noStrike" spc="-1" dirty="0">
                <a:latin typeface="Trebuchet MS"/>
              </a:rPr>
              <a:t> entre las dos </a:t>
            </a:r>
            <a:r>
              <a:rPr lang="en-US" sz="2400" b="0" strike="noStrike" spc="-1" dirty="0" err="1">
                <a:latin typeface="Trebuchet MS"/>
              </a:rPr>
              <a:t>máquinas</a:t>
            </a:r>
            <a:r>
              <a:rPr lang="en-US" sz="2400" b="0" strike="noStrike" spc="-1" dirty="0">
                <a:latin typeface="Trebuchet MS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 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68" name="Imagen 167"/>
          <p:cNvPicPr/>
          <p:nvPr/>
        </p:nvPicPr>
        <p:blipFill>
          <a:blip r:embed="rId2"/>
          <a:stretch/>
        </p:blipFill>
        <p:spPr>
          <a:xfrm>
            <a:off x="741600" y="2304000"/>
            <a:ext cx="8042400" cy="32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677520" y="216108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Todos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drivers de entrada/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salida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pueden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ser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reconfigurados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tiempo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ejecución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CONFIG_SYSFS y CONFIG_MODULES </a:t>
            </a:r>
            <a:r>
              <a:rPr lang="en-US" sz="2400" b="0" strike="noStrike" spc="-1">
                <a:latin typeface="Calibri" panose="020F0502020204030204" pitchFamily="34" charset="0"/>
                <a:cs typeface="Calibri" panose="020F0502020204030204" pitchFamily="34" charset="0"/>
              </a:rPr>
              <a:t>están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activados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haciendo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un “echo ‘NUEVA CONFIGURACION’ &gt; /</a:t>
            </a:r>
            <a:r>
              <a:rPr lang="en-US" sz="2400" b="0" i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sys/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module/&lt;driver&gt;/parameter/&lt;option&gt;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Al driver se le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puede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desconfigurar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si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hacemos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un “echo ‘ ’ &gt; /</a:t>
            </a:r>
            <a:r>
              <a:rPr lang="en-US" sz="2400" b="0" i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sys/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module/&lt;driver&gt;/parameter/&lt;option&gt;”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77880" y="216144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Debemos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informar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el kernel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puerto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serie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escoger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tambien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velocidad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baudios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consola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depende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del bootloader (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grub.conf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usado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añadiremos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su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archivo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configuración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donde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X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puerto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serie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y 115200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baudios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Ahora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configurar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mismos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baudios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pero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lado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del host: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72" name="Imagen 171"/>
          <p:cNvPicPr/>
          <p:nvPr/>
        </p:nvPicPr>
        <p:blipFill>
          <a:blip r:embed="rId2"/>
          <a:stretch/>
        </p:blipFill>
        <p:spPr>
          <a:xfrm>
            <a:off x="1182841" y="3710880"/>
            <a:ext cx="5382000" cy="643680"/>
          </a:xfrm>
          <a:prstGeom prst="rect">
            <a:avLst/>
          </a:prstGeom>
          <a:ln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67752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74" name="Imagen 173"/>
          <p:cNvPicPr/>
          <p:nvPr/>
        </p:nvPicPr>
        <p:blipFill>
          <a:blip r:embed="rId3"/>
          <a:stretch/>
        </p:blipFill>
        <p:spPr>
          <a:xfrm>
            <a:off x="1099080" y="5756940"/>
            <a:ext cx="6532920" cy="56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n 3"/>
          <p:cNvPicPr/>
          <p:nvPr/>
        </p:nvPicPr>
        <p:blipFill>
          <a:blip r:embed="rId2"/>
          <a:srcRect l="27943" r="16899"/>
          <a:stretch/>
        </p:blipFill>
        <p:spPr>
          <a:xfrm>
            <a:off x="4858920" y="1930320"/>
            <a:ext cx="4414680" cy="388188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Un pequeño índice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677160" y="2160720"/>
            <a:ext cx="3957120" cy="388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solidFill>
                  <a:srgbClr val="404040"/>
                </a:solidFill>
                <a:latin typeface="Trebuchet MS"/>
              </a:rPr>
              <a:t>Introducción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pc="-1" dirty="0" err="1">
                <a:solidFill>
                  <a:srgbClr val="404040"/>
                </a:solidFill>
                <a:latin typeface="Trebuchet MS"/>
              </a:rPr>
              <a:t>Ftrace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 err="1">
                <a:solidFill>
                  <a:srgbClr val="404040"/>
                </a:solidFill>
                <a:latin typeface="Trebuchet MS"/>
              </a:rPr>
              <a:t>Kprobes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>
                <a:solidFill>
                  <a:srgbClr val="404040"/>
                </a:solidFill>
                <a:latin typeface="Trebuchet MS"/>
              </a:rPr>
              <a:t>KDB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>
                <a:solidFill>
                  <a:srgbClr val="404040"/>
                </a:solidFill>
                <a:latin typeface="Trebuchet MS"/>
              </a:rPr>
              <a:t>KGDB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 dirty="0">
                <a:solidFill>
                  <a:srgbClr val="404040"/>
                </a:solidFill>
                <a:latin typeface="Trebuchet MS"/>
              </a:rPr>
              <a:t>JTAG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504000" y="238356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Trebuchet MS"/>
              </a:rPr>
              <a:t>Un </a:t>
            </a:r>
            <a:r>
              <a:rPr lang="en-US" sz="2400" b="0" strike="noStrike" spc="-1" dirty="0" err="1">
                <a:latin typeface="Trebuchet MS"/>
              </a:rPr>
              <a:t>ejemplo</a:t>
            </a:r>
            <a:r>
              <a:rPr lang="en-US" sz="2400" b="0" strike="noStrike" spc="-1" dirty="0">
                <a:latin typeface="Trebuchet MS"/>
              </a:rPr>
              <a:t> de </a:t>
            </a:r>
            <a:r>
              <a:rPr lang="en-US" sz="2400" b="0" strike="noStrike" spc="-1" dirty="0" err="1">
                <a:latin typeface="Trebuchet MS"/>
              </a:rPr>
              <a:t>una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función</a:t>
            </a:r>
            <a:r>
              <a:rPr lang="en-US" sz="2400" b="0" strike="noStrike" spc="-1" dirty="0">
                <a:latin typeface="Trebuchet MS"/>
              </a:rPr>
              <a:t> que </a:t>
            </a:r>
            <a:r>
              <a:rPr lang="en-US" sz="2400" b="0" strike="noStrike" spc="-1" dirty="0" err="1">
                <a:latin typeface="Trebuchet MS"/>
              </a:rPr>
              <a:t>generaría</a:t>
            </a:r>
            <a:r>
              <a:rPr lang="en-US" sz="2400" b="0" strike="noStrike" spc="-1" dirty="0">
                <a:latin typeface="Trebuchet MS"/>
              </a:rPr>
              <a:t> un bug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Trebuchet MS"/>
              </a:rPr>
              <a:t>(</a:t>
            </a:r>
            <a:r>
              <a:rPr lang="en-US" sz="2400" b="0" strike="noStrike" spc="-1" dirty="0" err="1">
                <a:latin typeface="Trebuchet MS"/>
              </a:rPr>
              <a:t>estaría</a:t>
            </a:r>
            <a:r>
              <a:rPr lang="en-US" sz="2400" b="0" strike="noStrike" spc="-1" dirty="0">
                <a:latin typeface="Trebuchet MS"/>
              </a:rPr>
              <a:t> </a:t>
            </a:r>
            <a:r>
              <a:rPr lang="en-US" sz="2400" b="0" strike="noStrike" spc="-1" dirty="0" err="1">
                <a:latin typeface="Trebuchet MS"/>
              </a:rPr>
              <a:t>en</a:t>
            </a:r>
            <a:r>
              <a:rPr lang="en-US" sz="2400" b="0" strike="noStrike" spc="-1" dirty="0">
                <a:latin typeface="Trebuchet MS"/>
              </a:rPr>
              <a:t> drivers/char/</a:t>
            </a:r>
            <a:r>
              <a:rPr lang="en-US" sz="2400" b="0" strike="noStrike" spc="-1" dirty="0" err="1">
                <a:latin typeface="Trebuchet MS"/>
              </a:rPr>
              <a:t>my_module.c</a:t>
            </a:r>
            <a:r>
              <a:rPr lang="en-US" sz="2400" b="0" strike="noStrike" spc="-1" dirty="0">
                <a:latin typeface="Trebuchet MS"/>
              </a:rPr>
              <a:t>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77" name="Imagen 176"/>
          <p:cNvPicPr/>
          <p:nvPr/>
        </p:nvPicPr>
        <p:blipFill>
          <a:blip r:embed="rId2"/>
          <a:stretch/>
        </p:blipFill>
        <p:spPr>
          <a:xfrm>
            <a:off x="1233720" y="3456000"/>
            <a:ext cx="6542280" cy="292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936360" y="19519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Insertamos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modulo con la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que da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problemas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. Antes de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continuar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deberemos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activar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CONFIG_KALLSYMS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durante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configuración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permitira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acceder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las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direcciones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.text, .data, .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bss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Por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Una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vez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obtenida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las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direcciones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llamamos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gdb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host: </a:t>
            </a:r>
          </a:p>
        </p:txBody>
      </p:sp>
      <p:pic>
        <p:nvPicPr>
          <p:cNvPr id="180" name="Imagen 179"/>
          <p:cNvPicPr/>
          <p:nvPr/>
        </p:nvPicPr>
        <p:blipFill>
          <a:blip r:embed="rId2"/>
          <a:stretch/>
        </p:blipFill>
        <p:spPr>
          <a:xfrm>
            <a:off x="3053527" y="3529781"/>
            <a:ext cx="5328000" cy="556920"/>
          </a:xfrm>
          <a:prstGeom prst="rect">
            <a:avLst/>
          </a:prstGeom>
          <a:ln>
            <a:noFill/>
          </a:ln>
        </p:spPr>
      </p:pic>
      <p:pic>
        <p:nvPicPr>
          <p:cNvPr id="181" name="Imagen 180"/>
          <p:cNvPicPr/>
          <p:nvPr/>
        </p:nvPicPr>
        <p:blipFill>
          <a:blip r:embed="rId3"/>
          <a:stretch/>
        </p:blipFill>
        <p:spPr>
          <a:xfrm>
            <a:off x="1386720" y="5255640"/>
            <a:ext cx="6533280" cy="86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 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936720" y="195228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poner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kgdbwait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anteriormente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ahora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vez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que se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inicie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kernel,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gdb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tendrá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control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Ahora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informaremos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gdb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sobre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sección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queremos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debuggear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hará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con las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direcciones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conseguidas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anteriormente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y con el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comando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gdb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‘add-symbol-file’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85" name="Imagen 184"/>
          <p:cNvPicPr/>
          <p:nvPr/>
        </p:nvPicPr>
        <p:blipFill>
          <a:blip r:embed="rId2"/>
          <a:stretch/>
        </p:blipFill>
        <p:spPr>
          <a:xfrm>
            <a:off x="896040" y="2205360"/>
            <a:ext cx="8331840" cy="342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937080" y="195264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ya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empezar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diversión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debuggear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colocamos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primero un breakpoint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creemos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fallos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trojan_function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Cuando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kgdb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llegue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breakpoint,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mostrazara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trazado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paso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paso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hasta el point A</a:t>
            </a:r>
          </a:p>
        </p:txBody>
      </p:sp>
      <p:pic>
        <p:nvPicPr>
          <p:cNvPr id="188" name="Imagen 187"/>
          <p:cNvPicPr/>
          <p:nvPr/>
        </p:nvPicPr>
        <p:blipFill>
          <a:blip r:embed="rId2"/>
          <a:stretch/>
        </p:blipFill>
        <p:spPr>
          <a:xfrm>
            <a:off x="1293120" y="3392280"/>
            <a:ext cx="7000200" cy="749880"/>
          </a:xfrm>
          <a:prstGeom prst="rect">
            <a:avLst/>
          </a:prstGeom>
          <a:ln>
            <a:noFill/>
          </a:ln>
        </p:spPr>
      </p:pic>
      <p:pic>
        <p:nvPicPr>
          <p:cNvPr id="189" name="Imagen 188"/>
          <p:cNvPicPr/>
          <p:nvPr/>
        </p:nvPicPr>
        <p:blipFill>
          <a:blip r:embed="rId3"/>
          <a:stretch/>
        </p:blipFill>
        <p:spPr>
          <a:xfrm>
            <a:off x="1440000" y="4752000"/>
            <a:ext cx="6984000" cy="936000"/>
          </a:xfrm>
          <a:prstGeom prst="rect">
            <a:avLst/>
          </a:prstGeom>
          <a:ln>
            <a:noFill/>
          </a:ln>
        </p:spPr>
      </p:pic>
      <p:pic>
        <p:nvPicPr>
          <p:cNvPr id="190" name="Imagen 189"/>
          <p:cNvPicPr/>
          <p:nvPr/>
        </p:nvPicPr>
        <p:blipFill>
          <a:blip r:embed="rId4"/>
          <a:stretch/>
        </p:blipFill>
        <p:spPr>
          <a:xfrm>
            <a:off x="1404720" y="5688000"/>
            <a:ext cx="6731280" cy="100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91560" y="63216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KGDB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937080" y="195264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Muestra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error de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my_variable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y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vemos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ahí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error.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my_variable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apunta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NULL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porque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olvida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asignar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Podemos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asignarle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desde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kgdb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continuar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con el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testeo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pic>
        <p:nvPicPr>
          <p:cNvPr id="193" name="Imagen 192"/>
          <p:cNvPicPr/>
          <p:nvPr/>
        </p:nvPicPr>
        <p:blipFill>
          <a:blip r:embed="rId2"/>
          <a:stretch/>
        </p:blipFill>
        <p:spPr>
          <a:xfrm>
            <a:off x="1295640" y="4176000"/>
            <a:ext cx="7992360" cy="149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JTAG debuggers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937440" y="195300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JTAG debuggers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usan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hardware para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debuggear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Los JTAG debuggers se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conectan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casi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siempre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traves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puerto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serie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USB o Ethernet. Con Ethernet,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puedes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acceder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remotamente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al JTAG debugger. (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se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mostrará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siguiente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imagen)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96" name="Imagen 195"/>
          <p:cNvPicPr/>
          <p:nvPr/>
        </p:nvPicPr>
        <p:blipFill>
          <a:blip r:embed="rId2"/>
          <a:stretch/>
        </p:blipFill>
        <p:spPr>
          <a:xfrm>
            <a:off x="4861708" y="2325451"/>
            <a:ext cx="4032000" cy="18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JTAG debuggers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98" name="Imagen 197"/>
          <p:cNvPicPr/>
          <p:nvPr/>
        </p:nvPicPr>
        <p:blipFill>
          <a:blip r:embed="rId2"/>
          <a:stretch/>
        </p:blipFill>
        <p:spPr>
          <a:xfrm>
            <a:off x="839520" y="1602720"/>
            <a:ext cx="8304480" cy="502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JTAG debuggers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937800" y="195336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El JTAG debugger,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caso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soporta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gdb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front-end.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anterior imagen,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usa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terminales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terminal 1: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desde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gdb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conectamos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remotamente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la JTAG: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201" name="Imagen 200"/>
          <p:cNvPicPr/>
          <p:nvPr/>
        </p:nvPicPr>
        <p:blipFill>
          <a:blip r:embed="rId2"/>
          <a:stretch/>
        </p:blipFill>
        <p:spPr>
          <a:xfrm>
            <a:off x="288000" y="4318200"/>
            <a:ext cx="8929800" cy="136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JTAG debuggers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938160" y="1953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terminal 2: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conectamos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al target (JTAG),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telnet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termina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3: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conectamos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al JTAG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telnet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204" name="Imagen 203"/>
          <p:cNvPicPr/>
          <p:nvPr/>
        </p:nvPicPr>
        <p:blipFill>
          <a:blip r:embed="rId2"/>
          <a:stretch/>
        </p:blipFill>
        <p:spPr>
          <a:xfrm>
            <a:off x="1302774" y="2432730"/>
            <a:ext cx="8620920" cy="1440000"/>
          </a:xfrm>
          <a:prstGeom prst="rect">
            <a:avLst/>
          </a:prstGeom>
          <a:ln>
            <a:noFill/>
          </a:ln>
        </p:spPr>
      </p:pic>
      <p:pic>
        <p:nvPicPr>
          <p:cNvPr id="205" name="Imagen 204"/>
          <p:cNvPicPr/>
          <p:nvPr/>
        </p:nvPicPr>
        <p:blipFill>
          <a:blip r:embed="rId3"/>
          <a:stretch/>
        </p:blipFill>
        <p:spPr>
          <a:xfrm>
            <a:off x="1878829" y="4722903"/>
            <a:ext cx="4735800" cy="173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Introducción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3000" b="0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¿</a:t>
            </a:r>
            <a:r>
              <a:rPr lang="en-US" sz="3000" b="0" strike="noStrike" spc="-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Qué</a:t>
            </a:r>
            <a:r>
              <a:rPr lang="en-US" sz="3000" b="0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000" b="0" strike="noStrike" spc="-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es</a:t>
            </a:r>
            <a:r>
              <a:rPr lang="en-US" sz="3000" b="0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000" b="0" strike="noStrike" spc="-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debuggear</a:t>
            </a:r>
            <a:r>
              <a:rPr lang="en-US" sz="3000" b="0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  <a:p>
            <a:pPr marL="800280" lvl="1" indent="-342720"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Debuggear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depurar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consiste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ejecución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controlada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un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programa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código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seguir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cada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instrucción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ejecutada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localizar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así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bugs o </a:t>
            </a:r>
            <a:r>
              <a:rPr lang="en-US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errores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3000" b="0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¿</a:t>
            </a:r>
            <a:r>
              <a:rPr lang="en-US" sz="3000" b="0" strike="noStrike" spc="-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Cómo</a:t>
            </a:r>
            <a:r>
              <a:rPr lang="en-US" sz="3000" b="0" strike="noStrike" spc="-1" dirty="0">
                <a:latin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  <a:p>
            <a:pPr marL="800280" lvl="1" indent="-342720"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Lo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más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común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utilizar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herramientas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aplicaciones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faciliten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este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trabajo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. A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continuación</a:t>
            </a:r>
            <a:r>
              <a:rPr lang="en-US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veremos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algunas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herramientas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depuración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Linux.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Estas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herramientas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pueden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utilizar</a:t>
            </a:r>
            <a:r>
              <a:rPr lang="en-US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o no breakpoints.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JTAG debuggers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938520" y="195408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la terminal 4: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sirve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hacer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un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hardreset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desde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el host al target,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conectandonos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traves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de un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navegador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 terminal (</a:t>
            </a:r>
            <a:r>
              <a:rPr lang="en-US" sz="2400" b="0" strike="noStrike" spc="-1" dirty="0" err="1">
                <a:latin typeface="Calibri" panose="020F0502020204030204" pitchFamily="34" charset="0"/>
                <a:cs typeface="Calibri" panose="020F0502020204030204" pitchFamily="34" charset="0"/>
              </a:rPr>
              <a:t>elinks</a:t>
            </a:r>
            <a:r>
              <a:rPr lang="en-US" sz="24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404040"/>
                </a:solidFill>
                <a:latin typeface="Trebuchet MS"/>
              </a:rPr>
              <a:t>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208" name="Imagen 207"/>
          <p:cNvPicPr/>
          <p:nvPr/>
        </p:nvPicPr>
        <p:blipFill>
          <a:blip r:embed="rId2"/>
          <a:stretch/>
        </p:blipFill>
        <p:spPr>
          <a:xfrm>
            <a:off x="1470960" y="3168000"/>
            <a:ext cx="3713040" cy="180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			¿Alguna pregunta?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210" name="Imagen 209"/>
          <p:cNvPicPr/>
          <p:nvPr/>
        </p:nvPicPr>
        <p:blipFill>
          <a:blip r:embed="rId2"/>
          <a:stretch/>
        </p:blipFill>
        <p:spPr>
          <a:xfrm>
            <a:off x="864000" y="1728000"/>
            <a:ext cx="7127640" cy="49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77160" y="609480"/>
            <a:ext cx="8551080" cy="804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Ftrace: Lista de entradas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22" name="Marcador de contenido 4"/>
          <p:cNvPicPr/>
          <p:nvPr/>
        </p:nvPicPr>
        <p:blipFill>
          <a:blip r:embed="rId2"/>
          <a:stretch/>
        </p:blipFill>
        <p:spPr>
          <a:xfrm>
            <a:off x="1303920" y="1488600"/>
            <a:ext cx="7297920" cy="492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1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1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rgbClr val="54A021"/>
          </a:solidFill>
          <a:ln w="190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Line 1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1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1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1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1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17640" dir="540000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Imagen 3"/>
          <p:cNvPicPr/>
          <p:nvPr/>
        </p:nvPicPr>
        <p:blipFill>
          <a:blip r:embed="rId2"/>
          <a:stretch/>
        </p:blipFill>
        <p:spPr>
          <a:xfrm>
            <a:off x="1746000" y="1131840"/>
            <a:ext cx="8701920" cy="459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77160" y="609480"/>
            <a:ext cx="8596440" cy="662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90C226"/>
                </a:solidFill>
                <a:latin typeface="Trebuchet MS"/>
              </a:rPr>
              <a:t>Kernel Probes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03787E-574B-4149-A256-A6C9856B4D4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77160" y="1706252"/>
            <a:ext cx="8596440" cy="4334908"/>
          </a:xfrm>
        </p:spPr>
        <p:txBody>
          <a:bodyPr>
            <a:normAutofit/>
          </a:bodyPr>
          <a:lstStyle/>
          <a:p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Kprobe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permite añadir y extraer información para poder depurar una función del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además de poder añadir parches sobre la marcha. Esto último es una ventaja enorme a la hora de depurar y no tener la posibilidad de reiniciar el sistema al encontrar un error.</a:t>
            </a:r>
          </a:p>
          <a:p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Linux soporta entre otras cosas,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kprobes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y dos de sus variantes más especializadas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Jprobes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probes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92B542B-0DE6-427C-8F57-BE974A40C6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77160" y="179110"/>
            <a:ext cx="8596440" cy="5862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000" dirty="0" err="1">
                <a:latin typeface="Calibri "/>
                <a:cs typeface="Calibri" panose="020F0502020204030204" pitchFamily="34" charset="0"/>
              </a:rPr>
              <a:t>Kprobes</a:t>
            </a:r>
            <a:r>
              <a:rPr lang="es-ES" sz="3000" dirty="0">
                <a:latin typeface="Calibri "/>
                <a:cs typeface="Calibri" panose="020F0502020204030204" pitchFamily="34" charset="0"/>
              </a:rPr>
              <a:t> permite insertar código dinámicamente en el </a:t>
            </a:r>
            <a:r>
              <a:rPr lang="es-ES" sz="3000" dirty="0" err="1">
                <a:latin typeface="Calibri "/>
                <a:cs typeface="Calibri" panose="020F0502020204030204" pitchFamily="34" charset="0"/>
              </a:rPr>
              <a:t>kernel</a:t>
            </a:r>
            <a:r>
              <a:rPr lang="es-ES" sz="3000" dirty="0">
                <a:latin typeface="Calibri "/>
                <a:cs typeface="Calibri" panose="020F0502020204030204" pitchFamily="34" charset="0"/>
              </a:rPr>
              <a:t>, por ejemplo, puedes añadir </a:t>
            </a:r>
            <a:r>
              <a:rPr lang="es-ES" sz="3000" dirty="0" err="1">
                <a:latin typeface="Calibri "/>
                <a:cs typeface="Calibri" panose="020F0502020204030204" pitchFamily="34" charset="0"/>
              </a:rPr>
              <a:t>printks</a:t>
            </a:r>
            <a:r>
              <a:rPr lang="es-ES" sz="3000" dirty="0">
                <a:latin typeface="Calibri "/>
                <a:cs typeface="Calibri" panose="020F0502020204030204" pitchFamily="34" charset="0"/>
              </a:rPr>
              <a:t> mientras estás ejecutando el módulo sin tener que recompilar el </a:t>
            </a:r>
            <a:r>
              <a:rPr lang="es-ES" sz="3000" dirty="0" err="1">
                <a:latin typeface="Calibri "/>
                <a:cs typeface="Calibri" panose="020F0502020204030204" pitchFamily="34" charset="0"/>
              </a:rPr>
              <a:t>kernel</a:t>
            </a:r>
            <a:r>
              <a:rPr lang="es-ES" sz="3000" dirty="0">
                <a:latin typeface="Calibri "/>
                <a:cs typeface="Calibri" panose="020F0502020204030204" pitchFamily="34" charset="0"/>
              </a:rPr>
              <a:t>. Para poder disponer de esta característica hay que registrar en el módulo los </a:t>
            </a:r>
            <a:r>
              <a:rPr lang="es-ES" sz="3000" dirty="0" err="1">
                <a:latin typeface="Calibri "/>
                <a:cs typeface="Calibri" panose="020F0502020204030204" pitchFamily="34" charset="0"/>
              </a:rPr>
              <a:t>kprobes</a:t>
            </a:r>
            <a:r>
              <a:rPr lang="es-ES" sz="3000" dirty="0">
                <a:latin typeface="Calibri "/>
                <a:cs typeface="Calibri" panose="020F0502020204030204" pitchFamily="34" charset="0"/>
              </a:rPr>
              <a:t> necesarios.</a:t>
            </a:r>
          </a:p>
          <a:p>
            <a:pPr marL="0" indent="0">
              <a:buNone/>
            </a:pPr>
            <a:endParaRPr lang="es-ES" sz="3000" dirty="0">
              <a:latin typeface="Calibri 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Éstos registros son: </a:t>
            </a:r>
          </a:p>
          <a:p>
            <a:pPr marL="285750" lvl="7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Justo antes de ejecutar la instrucción que se quiere depurar.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Post-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Después de que se ejecute la instrucción que se quiere depurar.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Fault-handler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Que tiene que pasar si hay algún error ejecutando pre o post </a:t>
            </a:r>
            <a:r>
              <a:rPr lang="es-E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handler</a:t>
            </a:r>
            <a:r>
              <a:rPr lang="es-E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810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A3577-1159-4361-ABCD-DC8C67D8B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02" y="373809"/>
            <a:ext cx="8596440" cy="1320480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92D050"/>
                </a:solidFill>
              </a:rPr>
              <a:t>¿Qué pasa cuando ejecutamos el módulo?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7239B8-DB7F-411C-8B7A-1CBCA4E37AB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77160" y="1894787"/>
            <a:ext cx="8596440" cy="4779389"/>
          </a:xfrm>
        </p:spPr>
        <p:txBody>
          <a:bodyPr>
            <a:noAutofit/>
          </a:bodyPr>
          <a:lstStyle/>
          <a:p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Cuando se registra un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kprobe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, se guarda la instrucción a probar y se reemplaza por una instrucción que genera un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breakpoint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. Cuando la ejecución del programa llega a ese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breakpoint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se genera una notificación “die” y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kprobes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se inserta en esa cadena de notificaciones y cuando la ejecución llega a ese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breakpoint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se ejecuta el pre-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handler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. Para ejecutar el pre-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handler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kprobes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hace una copia de la instrucción por razones de consistencia. Después se ejecuta el post-</a:t>
            </a:r>
            <a:r>
              <a:rPr lang="es-ES" sz="3000" dirty="0" err="1">
                <a:latin typeface="Calibri" panose="020F0502020204030204" pitchFamily="34" charset="0"/>
                <a:cs typeface="Calibri" panose="020F0502020204030204" pitchFamily="34" charset="0"/>
              </a:rPr>
              <a:t>handler</a:t>
            </a:r>
            <a:r>
              <a:rPr lang="es-ES" sz="3000" dirty="0">
                <a:latin typeface="Calibri" panose="020F0502020204030204" pitchFamily="34" charset="0"/>
                <a:cs typeface="Calibri" panose="020F0502020204030204" pitchFamily="34" charset="0"/>
              </a:rPr>
              <a:t> y se ofrece la posibilidad de añadir o quitar más manejadores. </a:t>
            </a:r>
          </a:p>
        </p:txBody>
      </p:sp>
    </p:spTree>
    <p:extLst>
      <p:ext uri="{BB962C8B-B14F-4D97-AF65-F5344CB8AC3E}">
        <p14:creationId xmlns:p14="http://schemas.microsoft.com/office/powerpoint/2010/main" val="3802052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67733" y="546840"/>
            <a:ext cx="8596440" cy="542032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 err="1">
                <a:latin typeface="Calibri Light"/>
              </a:rPr>
              <a:t>Jprobes</a:t>
            </a:r>
            <a:r>
              <a:rPr lang="en-US" sz="1800" b="0" strike="noStrike" spc="-1" dirty="0">
                <a:latin typeface="Calibri"/>
              </a:rPr>
              <a:t> </a:t>
            </a: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Permite acceder directamente a los argumentos de la función que se está depurando y acaba la ejecución con un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jprobe_return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(). Solo se puede llamar a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Jprobes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una vez por función.</a:t>
            </a:r>
            <a:endParaRPr lang="en-US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latin typeface="Calibri Light"/>
              </a:rPr>
              <a:t>Return probe</a:t>
            </a:r>
          </a:p>
          <a:p>
            <a:pPr marL="360">
              <a:spcBef>
                <a:spcPts val="1001"/>
              </a:spcBef>
              <a:buClr>
                <a:srgbClr val="90C226"/>
              </a:buClr>
              <a:buSzPct val="80000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Cuando se llama a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register_kretprobe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() se asocia un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kprobe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a la función y una vez acabada la ejecución se guarda la dirección de memoria del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de la función y se sigue con la ejecución normal.</a:t>
            </a:r>
          </a:p>
          <a:p>
            <a:pPr marL="360">
              <a:spcBef>
                <a:spcPts val="1001"/>
              </a:spcBef>
              <a:buClr>
                <a:srgbClr val="90C226"/>
              </a:buClr>
              <a:buSzPct val="80000"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Antes de llamar a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register_kretprobe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() hay que configurar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Kretprobe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y especificar el máximo de registros. De esta forma sólo se inserta un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kretprobe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y puedes tener todos los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returns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que quieras. </a:t>
            </a:r>
            <a:endParaRPr lang="en-US" sz="24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333</TotalTime>
  <Words>1443</Words>
  <Application>Microsoft Office PowerPoint</Application>
  <PresentationFormat>Panorámica</PresentationFormat>
  <Paragraphs>125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45" baseType="lpstr">
      <vt:lpstr>Arial</vt:lpstr>
      <vt:lpstr>Calibri</vt:lpstr>
      <vt:lpstr>Calibri </vt:lpstr>
      <vt:lpstr>Calibri Light</vt:lpstr>
      <vt:lpstr>DejaVu Sans</vt:lpstr>
      <vt:lpstr>StarSymbol</vt:lpstr>
      <vt:lpstr>Symbol</vt:lpstr>
      <vt:lpstr>Times New Roman</vt:lpstr>
      <vt:lpstr>Trebuchet MS</vt:lpstr>
      <vt:lpstr>Trebuchet MS (Títulos)</vt:lpstr>
      <vt:lpstr>Wingdings</vt:lpstr>
      <vt:lpstr>Wingdings 3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pasa cuando ejecutamos el módulo?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IONUT ANDREI VADUVA</cp:lastModifiedBy>
  <cp:revision>16</cp:revision>
  <dcterms:modified xsi:type="dcterms:W3CDTF">2018-01-18T23:52:58Z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2018-01-18T09:56:08Z</dcterms:created>
  <dc:creator>IONUT ANDREI VADUVA</dc:creator>
  <dc:description/>
  <dc:language>en-US</dc:language>
  <cp:lastModifiedBy/>
  <dcterms:modified xsi:type="dcterms:W3CDTF">2018-01-18T16:45:07Z</dcterms:modified>
  <cp:revision>35</cp:revision>
  <dc:subject/>
  <dc:title>Mecanismos de depuración del kernel Linux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